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6" r:id="rId3"/>
    <p:sldId id="257" r:id="rId4"/>
    <p:sldId id="258" r:id="rId5"/>
    <p:sldId id="261" r:id="rId6"/>
    <p:sldId id="259"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3" d="100"/>
          <a:sy n="73" d="100"/>
        </p:scale>
        <p:origin x="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t>29/7/2021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03533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t>29/7/2021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24435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t>29/7/2021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18589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t>29/7/2021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34704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403EC0-5409-486D-97B8-C8ED201D70F2}" type="datetimeFigureOut">
              <a:rPr lang="en-US" smtClean="0"/>
              <a:t>29/7/2021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860070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403EC0-5409-486D-97B8-C8ED201D70F2}" type="datetimeFigureOut">
              <a:rPr lang="en-US" smtClean="0"/>
              <a:t>29/7/2021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193858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403EC0-5409-486D-97B8-C8ED201D70F2}" type="datetimeFigureOut">
              <a:rPr lang="en-US" smtClean="0"/>
              <a:t>29/7/2021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742943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03EC0-5409-486D-97B8-C8ED201D70F2}" type="datetimeFigureOut">
              <a:rPr lang="en-US" smtClean="0"/>
              <a:t>29/7/2021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056571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3EC0-5409-486D-97B8-C8ED201D70F2}" type="datetimeFigureOut">
              <a:rPr lang="en-US" smtClean="0"/>
              <a:t>29/7/2021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3600337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t>29/7/2021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827104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403EC0-5409-486D-97B8-C8ED201D70F2}" type="datetimeFigureOut">
              <a:rPr lang="en-US" smtClean="0"/>
              <a:t>29/7/2021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t>‹#›</a:t>
            </a:fld>
            <a:endParaRPr lang="en-US"/>
          </a:p>
        </p:txBody>
      </p:sp>
    </p:spTree>
    <p:extLst>
      <p:ext uri="{BB962C8B-B14F-4D97-AF65-F5344CB8AC3E}">
        <p14:creationId xmlns:p14="http://schemas.microsoft.com/office/powerpoint/2010/main" val="1482341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3EC0-5409-486D-97B8-C8ED201D70F2}" type="datetimeFigureOut">
              <a:rPr lang="en-US" smtClean="0"/>
              <a:t>29/7/2021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CAE42-195C-4CAE-8424-AAE28B48BD7E}" type="slidenum">
              <a:rPr lang="en-US" smtClean="0"/>
              <a:t>‹#›</a:t>
            </a:fld>
            <a:endParaRPr lang="en-US"/>
          </a:p>
        </p:txBody>
      </p:sp>
    </p:spTree>
    <p:extLst>
      <p:ext uri="{BB962C8B-B14F-4D97-AF65-F5344CB8AC3E}">
        <p14:creationId xmlns:p14="http://schemas.microsoft.com/office/powerpoint/2010/main" val="29242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6382" y="500062"/>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BÀI 16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3143" y="1825625"/>
            <a:ext cx="6536551" cy="4351338"/>
          </a:xfrm>
        </p:spPr>
        <p:txBody>
          <a:bodyPr>
            <a:normAutofit/>
          </a:bodyPr>
          <a:lstStyle/>
          <a:p>
            <a:pPr marL="0" indent="0" algn="ctr">
              <a:buNone/>
            </a:pPr>
            <a:r>
              <a:rPr lang="en-US" sz="4800" dirty="0" smtClean="0">
                <a:solidFill>
                  <a:srgbClr val="FF0000"/>
                </a:solidFill>
                <a:latin typeface="Times New Roman" panose="02020603050405020304" pitchFamily="18" charset="0"/>
                <a:cs typeface="Times New Roman" panose="02020603050405020304" pitchFamily="18" charset="0"/>
              </a:rPr>
              <a:t>MỘT SỐ PHƯƠNG PHÁP TÁCH CHẤT RA KHỎI HỖN HỢP</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744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Thực trạng nguồn nước giếng khoan và nước sinh hoạt tại các vùng miề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201990"/>
            <a:ext cx="5449614" cy="407895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882943" y="5411450"/>
            <a:ext cx="4493624" cy="1446550"/>
          </a:xfrm>
          <a:prstGeom prst="rect">
            <a:avLst/>
          </a:prstGeom>
        </p:spPr>
        <p:txBody>
          <a:bodyPr wrap="square">
            <a:spAutoFit/>
          </a:bodyPr>
          <a:lstStyle/>
          <a:p>
            <a:pPr algn="just"/>
            <a:r>
              <a:rPr lang="en-US" sz="2200" b="0" i="0" dirty="0" smtClean="0">
                <a:solidFill>
                  <a:srgbClr val="000000"/>
                </a:solidFill>
                <a:effectLst/>
                <a:latin typeface="+mj-lt"/>
              </a:rPr>
              <a:t>   </a:t>
            </a:r>
            <a:r>
              <a:rPr lang="vi-VN" sz="2200" b="0" i="0" dirty="0" smtClean="0">
                <a:solidFill>
                  <a:srgbClr val="000000"/>
                </a:solidFill>
                <a:effectLst/>
                <a:latin typeface="+mj-lt"/>
              </a:rPr>
              <a:t>Ở các vùng nông thôn nước ta, người ta thường sử dụng giếng nước khoan, giếng đào làm nước sinh hoạt. </a:t>
            </a:r>
            <a:endParaRPr lang="en-US" sz="2200" b="0" i="0" dirty="0" smtClean="0">
              <a:solidFill>
                <a:srgbClr val="000000"/>
              </a:solidFill>
              <a:effectLst/>
              <a:latin typeface="+mj-lt"/>
            </a:endParaRPr>
          </a:p>
          <a:p>
            <a:pPr algn="just"/>
            <a:r>
              <a:rPr lang="en-US" sz="2200" b="0" i="0" dirty="0" smtClean="0">
                <a:solidFill>
                  <a:srgbClr val="000000"/>
                </a:solidFill>
                <a:effectLst/>
                <a:latin typeface="+mj-lt"/>
              </a:rPr>
              <a:t>   </a:t>
            </a:r>
            <a:endParaRPr lang="vi-VN" sz="2200" b="0" i="0" dirty="0">
              <a:solidFill>
                <a:srgbClr val="000000"/>
              </a:solidFill>
              <a:effectLst/>
              <a:latin typeface="+mj-lt"/>
            </a:endParaRPr>
          </a:p>
        </p:txBody>
      </p:sp>
      <p:pic>
        <p:nvPicPr>
          <p:cNvPr id="1028" name="Picture 4" descr="Vì sao nước giếng có vị chua? Nguyên nhân và giải pháp hữu hiệ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799" y="2352464"/>
            <a:ext cx="5129347" cy="402221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00798" y="938718"/>
            <a:ext cx="5129347" cy="1446550"/>
          </a:xfrm>
          <a:prstGeom prst="rect">
            <a:avLst/>
          </a:prstGeom>
        </p:spPr>
        <p:txBody>
          <a:bodyPr wrap="square">
            <a:spAutoFit/>
          </a:bodyPr>
          <a:lstStyle/>
          <a:p>
            <a:pPr algn="just"/>
            <a:r>
              <a:rPr lang="vi-VN" sz="2200" dirty="0">
                <a:solidFill>
                  <a:srgbClr val="000000"/>
                </a:solidFill>
                <a:latin typeface="+mj-lt"/>
              </a:rPr>
              <a:t>Tuy nhiên, các nguồn nước này thường hay bị nhiễm phèn và một số tạp chất. </a:t>
            </a:r>
            <a:endParaRPr lang="en-US" sz="2200" dirty="0">
              <a:solidFill>
                <a:srgbClr val="000000"/>
              </a:solidFill>
              <a:latin typeface="+mj-lt"/>
            </a:endParaRPr>
          </a:p>
          <a:p>
            <a:pPr algn="just"/>
            <a:r>
              <a:rPr lang="vi-VN" sz="2200" dirty="0" smtClean="0">
                <a:solidFill>
                  <a:srgbClr val="FF9900"/>
                </a:solidFill>
                <a:latin typeface="+mj-lt"/>
              </a:rPr>
              <a:t>Làm </a:t>
            </a:r>
            <a:r>
              <a:rPr lang="vi-VN" sz="2200" dirty="0">
                <a:solidFill>
                  <a:srgbClr val="FF9900"/>
                </a:solidFill>
                <a:latin typeface="+mj-lt"/>
              </a:rPr>
              <a:t>thế nào để tách các tạp chất này ra khỏi nguồn nước?</a:t>
            </a:r>
            <a:endParaRPr lang="vi-VN" sz="2200" dirty="0">
              <a:solidFill>
                <a:srgbClr val="FF9900"/>
              </a:solidFill>
              <a:latin typeface="+mj-lt"/>
            </a:endParaRPr>
          </a:p>
        </p:txBody>
      </p:sp>
    </p:spTree>
    <p:extLst>
      <p:ext uri="{BB962C8B-B14F-4D97-AF65-F5344CB8AC3E}">
        <p14:creationId xmlns:p14="http://schemas.microsoft.com/office/powerpoint/2010/main" val="37564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Effect transition="in" filter="circle(in)">
                                      <p:cBhvr>
                                        <p:cTn id="20" dur="2000"/>
                                        <p:tgtEl>
                                          <p:spTgt spid="1028"/>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sp>
        <p:nvSpPr>
          <p:cNvPr id="8" name="Rectangle 7"/>
          <p:cNvSpPr/>
          <p:nvPr/>
        </p:nvSpPr>
        <p:spPr>
          <a:xfrm>
            <a:off x="1481704" y="5113021"/>
            <a:ext cx="2405487" cy="430887"/>
          </a:xfrm>
          <a:prstGeom prst="rect">
            <a:avLst/>
          </a:prstGeom>
        </p:spPr>
        <p:txBody>
          <a:bodyPr wrap="square">
            <a:spAutoFit/>
          </a:bodyPr>
          <a:lstStyle/>
          <a:p>
            <a:pPr algn="just"/>
            <a:r>
              <a:rPr lang="en-US" sz="2200" b="1" dirty="0">
                <a:solidFill>
                  <a:srgbClr val="000000"/>
                </a:solidFill>
                <a:latin typeface="Times New Roman" panose="02020603050405020304" pitchFamily="18" charset="0"/>
                <a:cs typeface="Times New Roman" panose="02020603050405020304" pitchFamily="18" charset="0"/>
              </a:rPr>
              <a:t>H</a:t>
            </a:r>
            <a:r>
              <a:rPr lang="vi-VN" sz="2200" b="1" i="0" dirty="0" smtClean="0">
                <a:solidFill>
                  <a:srgbClr val="000000"/>
                </a:solidFill>
                <a:effectLst/>
                <a:latin typeface="Times New Roman" panose="02020603050405020304" pitchFamily="18" charset="0"/>
                <a:cs typeface="Times New Roman" panose="02020603050405020304" pitchFamily="18" charset="0"/>
              </a:rPr>
              <a:t>ệ thống lọc nước</a:t>
            </a:r>
            <a:endParaRPr lang="en-US" sz="2200" b="1" dirty="0">
              <a:latin typeface="Times New Roman" panose="02020603050405020304" pitchFamily="18" charset="0"/>
              <a:cs typeface="Times New Roman" panose="02020603050405020304" pitchFamily="18" charset="0"/>
            </a:endParaRPr>
          </a:p>
        </p:txBody>
      </p:sp>
      <p:pic>
        <p:nvPicPr>
          <p:cNvPr id="2050" name="Picture 2" descr="Hướng dẫn cách làm bể lọc nước giếng khoan hiệu quả | sunny-eco.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 y="1428631"/>
            <a:ext cx="4762500" cy="36099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ên mua 2021) Top 10 máy lọc nước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8471" y="913125"/>
            <a:ext cx="5099717" cy="43475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45587" y="5260634"/>
            <a:ext cx="2405487" cy="430887"/>
          </a:xfrm>
          <a:prstGeom prst="rect">
            <a:avLst/>
          </a:prstGeom>
        </p:spPr>
        <p:txBody>
          <a:bodyPr wrap="square">
            <a:spAutoFit/>
          </a:bodyPr>
          <a:lstStyle/>
          <a:p>
            <a:pPr algn="just"/>
            <a:r>
              <a:rPr lang="en-US" sz="2200" b="1" i="0" dirty="0" err="1" smtClean="0">
                <a:solidFill>
                  <a:srgbClr val="000000"/>
                </a:solidFill>
                <a:effectLst/>
                <a:latin typeface="Times New Roman" panose="02020603050405020304" pitchFamily="18" charset="0"/>
                <a:cs typeface="Times New Roman" panose="02020603050405020304" pitchFamily="18" charset="0"/>
              </a:rPr>
              <a:t>Máy</a:t>
            </a:r>
            <a:r>
              <a:rPr lang="en-US" sz="2200" b="1" i="0" dirty="0" smtClean="0">
                <a:solidFill>
                  <a:srgbClr val="000000"/>
                </a:solidFill>
                <a:effectLst/>
                <a:latin typeface="Times New Roman" panose="02020603050405020304" pitchFamily="18" charset="0"/>
                <a:cs typeface="Times New Roman" panose="02020603050405020304" pitchFamily="18" charset="0"/>
              </a:rPr>
              <a:t> </a:t>
            </a:r>
            <a:r>
              <a:rPr lang="vi-VN" sz="2200" b="1" i="0" dirty="0" smtClean="0">
                <a:solidFill>
                  <a:srgbClr val="000000"/>
                </a:solidFill>
                <a:effectLst/>
                <a:latin typeface="Times New Roman" panose="02020603050405020304" pitchFamily="18" charset="0"/>
                <a:cs typeface="Times New Roman" panose="02020603050405020304" pitchFamily="18" charset="0"/>
              </a:rPr>
              <a:t>lọc nước</a:t>
            </a:r>
            <a:endParaRPr lang="en-US"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2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77163"/>
            <a:ext cx="11092287" cy="430887"/>
          </a:xfrm>
          <a:prstGeom prst="rect">
            <a:avLst/>
          </a:prstGeom>
        </p:spPr>
        <p:txBody>
          <a:bodyPr wrap="square">
            <a:spAutoFit/>
          </a:bodyPr>
          <a:lstStyle/>
          <a:p>
            <a:r>
              <a:rPr lang="en-US" sz="2200" b="1" dirty="0" smtClean="0">
                <a:solidFill>
                  <a:srgbClr val="00B050"/>
                </a:solidFill>
                <a:latin typeface="Times New Roman" panose="02020603050405020304" pitchFamily="18" charset="0"/>
                <a:cs typeface="Times New Roman" panose="02020603050405020304" pitchFamily="18" charset="0"/>
              </a:rPr>
              <a:t>II</a:t>
            </a:r>
            <a:r>
              <a:rPr lang="vi-VN" sz="2200" b="1" i="0" dirty="0" smtClean="0">
                <a:solidFill>
                  <a:srgbClr val="00B05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31180" y="1280940"/>
            <a:ext cx="6108807"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Cho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muối</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cát</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dầu</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189712307"/>
              </p:ext>
            </p:extLst>
          </p:nvPr>
        </p:nvGraphicFramePr>
        <p:xfrm>
          <a:off x="4864428" y="1483009"/>
          <a:ext cx="7093132" cy="1823071"/>
        </p:xfrm>
        <a:graphic>
          <a:graphicData uri="http://schemas.openxmlformats.org/drawingml/2006/table">
            <a:tbl>
              <a:tblPr firstRow="1" bandRow="1">
                <a:tableStyleId>{5940675A-B579-460E-94D1-54222C63F5DA}</a:tableStyleId>
              </a:tblPr>
              <a:tblGrid>
                <a:gridCol w="1773283">
                  <a:extLst>
                    <a:ext uri="{9D8B030D-6E8A-4147-A177-3AD203B41FA5}">
                      <a16:colId xmlns:a16="http://schemas.microsoft.com/office/drawing/2014/main" val="3280231753"/>
                    </a:ext>
                  </a:extLst>
                </a:gridCol>
                <a:gridCol w="1773283">
                  <a:extLst>
                    <a:ext uri="{9D8B030D-6E8A-4147-A177-3AD203B41FA5}">
                      <a16:colId xmlns:a16="http://schemas.microsoft.com/office/drawing/2014/main" val="197005775"/>
                    </a:ext>
                  </a:extLst>
                </a:gridCol>
                <a:gridCol w="1773283">
                  <a:extLst>
                    <a:ext uri="{9D8B030D-6E8A-4147-A177-3AD203B41FA5}">
                      <a16:colId xmlns:a16="http://schemas.microsoft.com/office/drawing/2014/main" val="4117541702"/>
                    </a:ext>
                  </a:extLst>
                </a:gridCol>
                <a:gridCol w="1773283">
                  <a:extLst>
                    <a:ext uri="{9D8B030D-6E8A-4147-A177-3AD203B41FA5}">
                      <a16:colId xmlns:a16="http://schemas.microsoft.com/office/drawing/2014/main" val="4018954271"/>
                    </a:ext>
                  </a:extLst>
                </a:gridCol>
              </a:tblGrid>
              <a:tr h="634351">
                <a:tc>
                  <a:txBody>
                    <a:bodyPr/>
                    <a:lstStyle/>
                    <a:p>
                      <a:pPr algn="ct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LỌC</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CÔ</a:t>
                      </a:r>
                      <a:r>
                        <a:rPr lang="en-US" sz="2000" b="1" baseline="0" dirty="0" smtClean="0">
                          <a:latin typeface="Times New Roman" panose="02020603050405020304" pitchFamily="18" charset="0"/>
                          <a:cs typeface="Times New Roman" panose="02020603050405020304" pitchFamily="18" charset="0"/>
                        </a:rPr>
                        <a:t> CẠN</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CHIẾT</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extLst>
                  <a:ext uri="{0D108BD9-81ED-4DB2-BD59-A6C34878D82A}">
                    <a16:rowId xmlns:a16="http://schemas.microsoft.com/office/drawing/2014/main" val="752635156"/>
                  </a:ext>
                </a:extLst>
              </a:tr>
              <a:tr h="380611">
                <a:tc>
                  <a:txBody>
                    <a:bodyPr/>
                    <a:lstStyle/>
                    <a:p>
                      <a:pPr algn="ctr"/>
                      <a:r>
                        <a:rPr lang="en-US" sz="2000" dirty="0" smtClean="0">
                          <a:latin typeface="Times New Roman" panose="02020603050405020304" pitchFamily="18" charset="0"/>
                          <a:cs typeface="Times New Roman" panose="02020603050405020304" pitchFamily="18" charset="0"/>
                        </a:rPr>
                        <a:t>A</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2116907092"/>
                  </a:ext>
                </a:extLst>
              </a:tr>
              <a:tr h="380611">
                <a:tc>
                  <a:txBody>
                    <a:bodyPr/>
                    <a:lstStyle/>
                    <a:p>
                      <a:pPr algn="ctr"/>
                      <a:r>
                        <a:rPr lang="en-US" sz="2000" dirty="0" smtClean="0">
                          <a:latin typeface="Times New Roman" panose="02020603050405020304" pitchFamily="18" charset="0"/>
                          <a:cs typeface="Times New Roman" panose="02020603050405020304" pitchFamily="18" charset="0"/>
                        </a:rPr>
                        <a:t>B</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4017079637"/>
                  </a:ext>
                </a:extLst>
              </a:tr>
              <a:tr h="380611">
                <a:tc>
                  <a:txBody>
                    <a:bodyPr/>
                    <a:lstStyle/>
                    <a:p>
                      <a:pPr algn="ctr"/>
                      <a:r>
                        <a:rPr lang="en-US" sz="2000" dirty="0" smtClean="0">
                          <a:latin typeface="Times New Roman" panose="02020603050405020304" pitchFamily="18" charset="0"/>
                          <a:cs typeface="Times New Roman" panose="02020603050405020304" pitchFamily="18" charset="0"/>
                        </a:rPr>
                        <a:t>C</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extLst>
                  <a:ext uri="{0D108BD9-81ED-4DB2-BD59-A6C34878D82A}">
                    <a16:rowId xmlns:a16="http://schemas.microsoft.com/office/drawing/2014/main" val="3698536792"/>
                  </a:ext>
                </a:extLst>
              </a:tr>
            </a:tbl>
          </a:graphicData>
        </a:graphic>
      </p:graphicFrame>
      <p:sp>
        <p:nvSpPr>
          <p:cNvPr id="11" name="Rectangle 10"/>
          <p:cNvSpPr/>
          <p:nvPr/>
        </p:nvSpPr>
        <p:spPr>
          <a:xfrm>
            <a:off x="360782" y="3758292"/>
            <a:ext cx="11535381" cy="600164"/>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2200" dirty="0" err="1" smtClean="0">
                <a:solidFill>
                  <a:srgbClr val="000000"/>
                </a:solidFill>
                <a:latin typeface="Times New Roman" panose="02020603050405020304" pitchFamily="18" charset="0"/>
                <a:cs typeface="Times New Roman" panose="02020603050405020304" pitchFamily="18" charset="0"/>
              </a:rPr>
              <a:t>Hoàn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thông</a:t>
            </a:r>
            <a:r>
              <a:rPr lang="en-US" altLang="en-US" sz="2200" dirty="0" smtClean="0">
                <a:solidFill>
                  <a:srgbClr val="000000"/>
                </a:solidFill>
                <a:latin typeface="Times New Roman" panose="02020603050405020304" pitchFamily="18" charset="0"/>
                <a:cs typeface="Times New Roman" panose="02020603050405020304" pitchFamily="18" charset="0"/>
              </a:rPr>
              <a:t> tin </a:t>
            </a:r>
            <a:r>
              <a:rPr lang="en-US" altLang="en-US" sz="2200" dirty="0" err="1" smtClean="0">
                <a:solidFill>
                  <a:srgbClr val="000000"/>
                </a:solidFill>
                <a:latin typeface="Times New Roman" panose="02020603050405020304" pitchFamily="18" charset="0"/>
                <a:cs typeface="Times New Roman" panose="02020603050405020304" pitchFamily="18" charset="0"/>
              </a:rPr>
              <a:t>bằng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đánh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dấu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tích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vào</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phương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pháp</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hợp</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theo</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mẫu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bảng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bên</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
        <p:nvSpPr>
          <p:cNvPr id="17" name="AutoShape 8" descr="11. Tách chất ra khỏi hỗn hợp - Hoc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AutoShape 10" descr="11. Tách chất ra khỏi hỗn hợp - Hoc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Rectangle 29"/>
          <p:cNvSpPr/>
          <p:nvPr/>
        </p:nvSpPr>
        <p:spPr>
          <a:xfrm>
            <a:off x="353591" y="3388816"/>
            <a:ext cx="10525079" cy="430887"/>
          </a:xfrm>
          <a:prstGeom prst="rect">
            <a:avLst/>
          </a:prstGeom>
        </p:spPr>
        <p:txBody>
          <a:bodyPr wrap="square">
            <a:spAutoFit/>
          </a:bodyPr>
          <a:lstStyle/>
          <a:p>
            <a:r>
              <a:rPr lang="vi-VN" sz="2200" b="0" i="0" dirty="0" smtClean="0">
                <a:solidFill>
                  <a:srgbClr val="000000"/>
                </a:solidFill>
                <a:effectLst/>
                <a:latin typeface="+mj-lt"/>
              </a:rPr>
              <a:t>Hãy đề xuất phương pháp thích hợp để tách muối ăn, cát và dầu ăn ra khỏi mỗi hỗn hợp</a:t>
            </a:r>
            <a:endParaRPr lang="en-US" sz="2200" dirty="0">
              <a:latin typeface="+mj-lt"/>
            </a:endParaRPr>
          </a:p>
        </p:txBody>
      </p:sp>
      <p:grpSp>
        <p:nvGrpSpPr>
          <p:cNvPr id="15" name="Group 14"/>
          <p:cNvGrpSpPr/>
          <p:nvPr/>
        </p:nvGrpSpPr>
        <p:grpSpPr>
          <a:xfrm>
            <a:off x="402630" y="3453842"/>
            <a:ext cx="3886005" cy="3338949"/>
            <a:chOff x="5343722" y="3712963"/>
            <a:chExt cx="3540034" cy="3114386"/>
          </a:xfrm>
        </p:grpSpPr>
        <p:pic>
          <p:nvPicPr>
            <p:cNvPr id="19" name="Picture 4"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3722" y="3712963"/>
              <a:ext cx="3406713" cy="3114386"/>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7938233" y="4057884"/>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754529" y="4798717"/>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109389" y="3406232"/>
            <a:ext cx="4865276" cy="2710008"/>
            <a:chOff x="3977271" y="3491448"/>
            <a:chExt cx="4865276" cy="2710008"/>
          </a:xfrm>
        </p:grpSpPr>
        <p:grpSp>
          <p:nvGrpSpPr>
            <p:cNvPr id="26" name="Group 25"/>
            <p:cNvGrpSpPr/>
            <p:nvPr/>
          </p:nvGrpSpPr>
          <p:grpSpPr>
            <a:xfrm>
              <a:off x="3977271" y="3491448"/>
              <a:ext cx="4865276" cy="2710008"/>
              <a:chOff x="306548" y="3485497"/>
              <a:chExt cx="4865276" cy="2710008"/>
            </a:xfrm>
          </p:grpSpPr>
          <p:pic>
            <p:nvPicPr>
              <p:cNvPr id="3084" name="Picture 12" descr="11. Tách chất ra khỏi hỗn hợp - Hoc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48117" y="5826173"/>
                <a:ext cx="289111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
          <p:nvSpPr>
            <p:cNvPr id="32" name="Rounded Rectangle 31"/>
            <p:cNvSpPr/>
            <p:nvPr/>
          </p:nvSpPr>
          <p:spPr>
            <a:xfrm>
              <a:off x="7887243" y="4431197"/>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66267" y="4071836"/>
              <a:ext cx="1004240"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875809" y="3428714"/>
            <a:ext cx="3268542" cy="3304306"/>
            <a:chOff x="8967094" y="3530887"/>
            <a:chExt cx="3268542" cy="3304306"/>
          </a:xfrm>
        </p:grpSpPr>
        <p:pic>
          <p:nvPicPr>
            <p:cNvPr id="3078" name="Picture 6" descr="https://tech12h.com/sites/default/files/styles/inbody400/public/screenshot_30_56.png?itok=f0rVwGV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5190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par>
                                <p:cTn id="30" presetID="6"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3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930951"/>
            <a:ext cx="11092287" cy="369332"/>
          </a:xfrm>
          <a:prstGeom prst="rect">
            <a:avLst/>
          </a:prstGeom>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II</a:t>
            </a:r>
            <a:r>
              <a:rPr lang="vi-VN" b="1" i="0" dirty="0" smtClean="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b="1" i="0" dirty="0">
              <a:solidFill>
                <a:srgbClr val="0070C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9113" y="1352129"/>
            <a:ext cx="3146759" cy="430887"/>
          </a:xfrm>
          <a:prstGeom prst="rect">
            <a:avLst/>
          </a:prstGeom>
        </p:spPr>
        <p:txBody>
          <a:bodyPr wrap="none">
            <a:spAutoFit/>
          </a:bodyPr>
          <a:lstStyle/>
          <a:p>
            <a:r>
              <a:rPr lang="en-US" sz="2200" b="1" i="0" dirty="0" smtClean="0">
                <a:solidFill>
                  <a:srgbClr val="00B050"/>
                </a:solidFill>
                <a:effectLst/>
                <a:latin typeface="Times New Roman" panose="02020603050405020304" pitchFamily="18" charset="0"/>
                <a:cs typeface="Times New Roman" panose="02020603050405020304" pitchFamily="18" charset="0"/>
              </a:rPr>
              <a:t>III. </a:t>
            </a:r>
            <a:r>
              <a:rPr lang="en-US" sz="2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109113" y="1717036"/>
            <a:ext cx="8558625" cy="539378"/>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en-US" altLang="en-US" sz="2200" b="1" dirty="0" smtClean="0">
                <a:solidFill>
                  <a:srgbClr val="C00000"/>
                </a:solidFill>
                <a:latin typeface="Times New Roman" panose="02020603050405020304" pitchFamily="18" charset="0"/>
                <a:cs typeface="Times New Roman" panose="02020603050405020304" pitchFamily="18" charset="0"/>
              </a:rPr>
              <a:t>1: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en-US" altLang="en-US" sz="2200" b="1" dirty="0" smtClean="0">
                <a:solidFill>
                  <a:srgbClr val="C00000"/>
                </a:solidFill>
                <a:latin typeface="Times New Roman" panose="02020603050405020304" pitchFamily="18" charset="0"/>
                <a:cs typeface="Times New Roman" panose="02020603050405020304" pitchFamily="18" charset="0"/>
              </a:rPr>
              <a:t>CÁT RA KHỎI HỐN HỢP CÁT VÀ NƯỚC</a:t>
            </a:r>
            <a:endParaRPr lang="en-US" altLang="en-US" sz="2200" b="1" dirty="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10367" y="2285625"/>
            <a:ext cx="5576046"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421033" y="2624013"/>
            <a:ext cx="4865276" cy="2710008"/>
            <a:chOff x="306548" y="3485497"/>
            <a:chExt cx="4865276" cy="2710008"/>
          </a:xfrm>
        </p:grpSpPr>
        <p:pic>
          <p:nvPicPr>
            <p:cNvPr id="14" name="Picture 12" descr="11. Tách chất ra khỏi hỗn hợp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48117" y="5826173"/>
              <a:ext cx="289111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45979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890610"/>
            <a:ext cx="11092287" cy="369332"/>
          </a:xfrm>
          <a:prstGeom prst="rect">
            <a:avLst/>
          </a:prstGeom>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II</a:t>
            </a:r>
            <a:r>
              <a:rPr lang="vi-VN" b="1" i="0" dirty="0" smtClean="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b="1" i="0" dirty="0">
              <a:solidFill>
                <a:srgbClr val="0070C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9113" y="1231106"/>
            <a:ext cx="3146759" cy="430887"/>
          </a:xfrm>
          <a:prstGeom prst="rect">
            <a:avLst/>
          </a:prstGeom>
        </p:spPr>
        <p:txBody>
          <a:bodyPr wrap="none">
            <a:spAutoFit/>
          </a:bodyPr>
          <a:lstStyle/>
          <a:p>
            <a:r>
              <a:rPr lang="en-US" sz="2200" b="1" i="0" dirty="0" smtClean="0">
                <a:solidFill>
                  <a:srgbClr val="00B050"/>
                </a:solidFill>
                <a:effectLst/>
                <a:latin typeface="Times New Roman" panose="02020603050405020304" pitchFamily="18" charset="0"/>
                <a:cs typeface="Times New Roman" panose="02020603050405020304" pitchFamily="18" charset="0"/>
              </a:rPr>
              <a:t>III. </a:t>
            </a:r>
            <a:r>
              <a:rPr lang="en-US" sz="2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pic>
        <p:nvPicPr>
          <p:cNvPr id="4098" name="Picture 2" descr="https://tech12h.com/sites/default/files/styles/inbody400/public/screenshot_29_50.png?itok=X1vVpvw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217" y="1755036"/>
            <a:ext cx="4172791" cy="4422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95109" y="1754326"/>
            <a:ext cx="6096000" cy="4154984"/>
          </a:xfrm>
          <a:prstGeom prst="rect">
            <a:avLst/>
          </a:prstGeom>
        </p:spPr>
        <p:txBody>
          <a:bodyPr>
            <a:spAutoFit/>
          </a:bodyPr>
          <a:lstStyle/>
          <a:p>
            <a:pPr lvl="0" algn="ctr" eaLnBrk="0" fontAlgn="base" hangingPunct="0">
              <a:lnSpc>
                <a:spcPct val="150000"/>
              </a:lnSpc>
              <a:spcBef>
                <a:spcPct val="0"/>
              </a:spcBef>
              <a:spcAft>
                <a:spcPct val="0"/>
              </a:spcAft>
            </a:pPr>
            <a:r>
              <a:rPr lang="en-US" altLang="en-US" sz="2200" b="1" dirty="0" smtClean="0">
                <a:solidFill>
                  <a:srgbClr val="C00000"/>
                </a:solidFill>
                <a:latin typeface="Times New Roman" panose="02020603050405020304" pitchFamily="18" charset="0"/>
                <a:cs typeface="Times New Roman" panose="02020603050405020304" pitchFamily="18" charset="0"/>
              </a:rPr>
              <a:t>THÍ NGHIỆM 2: TÁCH SULFUR VÀ NƯỚC</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091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09113" y="523220"/>
            <a:ext cx="8433996" cy="707886"/>
          </a:xfrm>
          <a:prstGeom prst="rect">
            <a:avLst/>
          </a:prstGeom>
          <a:noFill/>
        </p:spPr>
        <p:txBody>
          <a:bodyPr wrap="square" rtlCol="0">
            <a:spAutoFit/>
          </a:bodyPr>
          <a:lstStyle/>
          <a:p>
            <a:r>
              <a:rPr lang="en-US" sz="2000" b="1" dirty="0">
                <a:solidFill>
                  <a:srgbClr val="0070C0"/>
                </a:solidFill>
                <a:latin typeface="Times New Roman" panose="02020603050405020304" pitchFamily="18" charset="0"/>
                <a:cs typeface="Times New Roman" panose="02020603050405020304" pitchFamily="18" charset="0"/>
              </a:rPr>
              <a:t>I</a:t>
            </a:r>
            <a:r>
              <a:rPr lang="en-US" sz="2000" b="1" dirty="0" smtClean="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Sự</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cần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thiết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tách</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các</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chất</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ra</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khỏi</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hỗn</a:t>
            </a:r>
            <a:r>
              <a:rPr lang="en-US" sz="2000" b="1" dirty="0">
                <a:solidFill>
                  <a:srgbClr val="0070C0"/>
                </a:solidFill>
                <a:latin typeface="Times New Roman" panose="02020603050405020304" pitchFamily="18" charset="0"/>
                <a:cs typeface="Times New Roman" panose="02020603050405020304" pitchFamily="18" charset="0"/>
              </a:rPr>
              <a:t> </a:t>
            </a:r>
            <a:r>
              <a:rPr lang="en-US" sz="2000" b="1" dirty="0" err="1">
                <a:solidFill>
                  <a:srgbClr val="0070C0"/>
                </a:solidFill>
                <a:latin typeface="Times New Roman" panose="02020603050405020304" pitchFamily="18" charset="0"/>
                <a:cs typeface="Times New Roman" panose="02020603050405020304" pitchFamily="18" charset="0"/>
              </a:rPr>
              <a:t>hợp</a:t>
            </a:r>
            <a:endParaRPr lang="en-US" sz="2000" b="1" dirty="0">
              <a:solidFill>
                <a:srgbClr val="0070C0"/>
              </a:solidFill>
              <a:latin typeface="Times New Roman" panose="02020603050405020304" pitchFamily="18" charset="0"/>
              <a:cs typeface="Times New Roman" panose="02020603050405020304" pitchFamily="18" charset="0"/>
            </a:endParaRPr>
          </a:p>
          <a:p>
            <a:endParaRPr lang="en-US" sz="2000" dirty="0">
              <a:solidFill>
                <a:srgbClr val="0070C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09113" y="1000946"/>
            <a:ext cx="11092287" cy="369332"/>
          </a:xfrm>
          <a:prstGeom prst="rect">
            <a:avLst/>
          </a:prstGeom>
        </p:spPr>
        <p:txBody>
          <a:bodyPr wrap="square">
            <a:spAutoFit/>
          </a:bodyPr>
          <a:lstStyle/>
          <a:p>
            <a:r>
              <a:rPr lang="en-US" b="1" dirty="0" smtClean="0">
                <a:solidFill>
                  <a:srgbClr val="0070C0"/>
                </a:solidFill>
                <a:latin typeface="Times New Roman" panose="02020603050405020304" pitchFamily="18" charset="0"/>
                <a:cs typeface="Times New Roman" panose="02020603050405020304" pitchFamily="18" charset="0"/>
              </a:rPr>
              <a:t>II</a:t>
            </a:r>
            <a:r>
              <a:rPr lang="vi-VN" b="1" i="0" dirty="0" smtClean="0">
                <a:solidFill>
                  <a:srgbClr val="0070C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b="1" i="0" dirty="0">
              <a:solidFill>
                <a:srgbClr val="0070C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09113" y="1459161"/>
            <a:ext cx="3146759" cy="430887"/>
          </a:xfrm>
          <a:prstGeom prst="rect">
            <a:avLst/>
          </a:prstGeom>
        </p:spPr>
        <p:txBody>
          <a:bodyPr wrap="none">
            <a:spAutoFit/>
          </a:bodyPr>
          <a:lstStyle/>
          <a:p>
            <a:r>
              <a:rPr lang="en-US" sz="2200" b="1" i="0" dirty="0" smtClean="0">
                <a:solidFill>
                  <a:srgbClr val="00B050"/>
                </a:solidFill>
                <a:effectLst/>
                <a:latin typeface="Times New Roman" panose="02020603050405020304" pitchFamily="18" charset="0"/>
                <a:cs typeface="Times New Roman" panose="02020603050405020304" pitchFamily="18" charset="0"/>
              </a:rPr>
              <a:t>III. </a:t>
            </a:r>
            <a:r>
              <a:rPr lang="en-US" sz="2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2200" b="1" i="0" dirty="0" smtClean="0">
                <a:solidFill>
                  <a:srgbClr val="00B050"/>
                </a:solidFill>
                <a:effectLst/>
                <a:latin typeface="Times New Roman" panose="02020603050405020304" pitchFamily="18" charset="0"/>
                <a:cs typeface="Times New Roman" panose="02020603050405020304" pitchFamily="18" charset="0"/>
              </a:rPr>
              <a:t> </a:t>
            </a:r>
            <a:r>
              <a:rPr lang="en-US" sz="2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7637" y="1848004"/>
            <a:ext cx="8162365" cy="1047210"/>
          </a:xfrm>
          <a:prstGeom prst="rect">
            <a:avLst/>
          </a:prstGeom>
        </p:spPr>
        <p:txBody>
          <a:bodyPr wrap="squar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en-US" altLang="en-US" sz="2200" b="1" dirty="0" smtClean="0">
                <a:solidFill>
                  <a:srgbClr val="C00000"/>
                </a:solidFill>
                <a:latin typeface="Times New Roman" panose="02020603050405020304" pitchFamily="18" charset="0"/>
                <a:cs typeface="Times New Roman" panose="02020603050405020304" pitchFamily="18" charset="0"/>
              </a:rPr>
              <a:t>3: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en-US" altLang="en-US" sz="2200" b="1" dirty="0" smtClean="0">
                <a:solidFill>
                  <a:srgbClr val="C00000"/>
                </a:solidFill>
                <a:latin typeface="Times New Roman" panose="02020603050405020304" pitchFamily="18" charset="0"/>
                <a:cs typeface="Times New Roman" panose="02020603050405020304" pitchFamily="18" charset="0"/>
              </a:rPr>
              <a:t>RIÊNG NƯỚC VÀ DẦU ĂN RA KHỎI HỖN HỢP DẦU ĂN – NƯỚC</a:t>
            </a:r>
            <a:endParaRPr lang="en-US" altLang="en-US" sz="2200" b="1"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87637" y="2998044"/>
            <a:ext cx="6408997"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và</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7145636" y="2597934"/>
            <a:ext cx="4620540" cy="4047262"/>
            <a:chOff x="8967094" y="3530887"/>
            <a:chExt cx="3268542" cy="3304306"/>
          </a:xfrm>
        </p:grpSpPr>
        <p:pic>
          <p:nvPicPr>
            <p:cNvPr id="12" name="Picture 6" descr="https://tech12h.com/sites/default/files/styles/inbody400/public/screenshot_30_56.png?itok=f0rVwGV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58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6229" y="1301105"/>
            <a:ext cx="20730415" cy="1615827"/>
          </a:xfrm>
          <a:prstGeom prst="rect">
            <a:avLst/>
          </a:prstGeom>
        </p:spPr>
        <p:txBody>
          <a:bodyPr wrap="square">
            <a:spAutoFit/>
          </a:bodyPr>
          <a:lstStyle/>
          <a:p>
            <a:pPr>
              <a:lnSpc>
                <a:spcPct val="150000"/>
              </a:lnSpc>
            </a:pPr>
            <a:r>
              <a:rPr lang="vi-VN" sz="2200" b="0" i="0" dirty="0" smtClean="0">
                <a:solidFill>
                  <a:schemeClr val="accent5">
                    <a:lumMod val="75000"/>
                  </a:schemeClr>
                </a:solidFill>
                <a:effectLst/>
                <a:latin typeface="+mj-lt"/>
              </a:rPr>
              <a:t>1.Hãy chọn phương pháp phù hợp để tách các chất ra khỏi hỗn hợp.</a:t>
            </a:r>
          </a:p>
          <a:p>
            <a:pPr>
              <a:lnSpc>
                <a:spcPct val="150000"/>
              </a:lnSpc>
            </a:pPr>
            <a:r>
              <a:rPr lang="vi-VN" sz="2200" b="0" i="0" dirty="0" smtClean="0">
                <a:solidFill>
                  <a:schemeClr val="accent5">
                    <a:lumMod val="75000"/>
                  </a:schemeClr>
                </a:solidFill>
                <a:effectLst/>
                <a:latin typeface="+mj-lt"/>
              </a:rPr>
              <a:t>a) Đường và nước.</a:t>
            </a:r>
          </a:p>
          <a:p>
            <a:pPr>
              <a:lnSpc>
                <a:spcPct val="150000"/>
              </a:lnSpc>
            </a:pPr>
            <a:r>
              <a:rPr lang="vi-VN" sz="2200" b="0" i="0" dirty="0" smtClean="0">
                <a:solidFill>
                  <a:schemeClr val="accent5">
                    <a:lumMod val="75000"/>
                  </a:schemeClr>
                </a:solidFill>
                <a:effectLst/>
                <a:latin typeface="+mj-lt"/>
              </a:rPr>
              <a:t>b) Bột mì và nước.</a:t>
            </a:r>
            <a:endParaRPr lang="en-US" sz="2200" b="0" i="0" dirty="0" smtClean="0">
              <a:solidFill>
                <a:schemeClr val="accent5">
                  <a:lumMod val="75000"/>
                </a:schemeClr>
              </a:solidFill>
              <a:effectLst/>
              <a:latin typeface="+mj-lt"/>
            </a:endParaRPr>
          </a:p>
        </p:txBody>
      </p:sp>
      <p:sp>
        <p:nvSpPr>
          <p:cNvPr id="6" name="Rectangle 5"/>
          <p:cNvSpPr/>
          <p:nvPr/>
        </p:nvSpPr>
        <p:spPr>
          <a:xfrm>
            <a:off x="5190582" y="650552"/>
            <a:ext cx="1624099" cy="523220"/>
          </a:xfrm>
          <a:prstGeom prst="rect">
            <a:avLst/>
          </a:prstGeom>
        </p:spPr>
        <p:txBody>
          <a:bodyPr wrap="none">
            <a:spAutoFit/>
          </a:bodyPr>
          <a:lstStyle/>
          <a:p>
            <a:r>
              <a:rPr lang="vi-VN" sz="2800" b="1" dirty="0">
                <a:solidFill>
                  <a:srgbClr val="000000"/>
                </a:solidFill>
                <a:latin typeface="+mj-lt"/>
              </a:rPr>
              <a:t>BÀI TẬP</a:t>
            </a:r>
          </a:p>
        </p:txBody>
      </p:sp>
      <p:sp>
        <p:nvSpPr>
          <p:cNvPr id="7" name="Rectangle 6"/>
          <p:cNvSpPr/>
          <p:nvPr/>
        </p:nvSpPr>
        <p:spPr>
          <a:xfrm>
            <a:off x="343588" y="2916932"/>
            <a:ext cx="11318091" cy="600164"/>
          </a:xfrm>
          <a:prstGeom prst="rect">
            <a:avLst/>
          </a:prstGeom>
        </p:spPr>
        <p:txBody>
          <a:bodyPr wrap="square">
            <a:spAutoFit/>
          </a:bodyPr>
          <a:lstStyle/>
          <a:p>
            <a:pPr>
              <a:lnSpc>
                <a:spcPct val="150000"/>
              </a:lnSpc>
            </a:pPr>
            <a:r>
              <a:rPr lang="vi-VN" sz="2200" dirty="0">
                <a:solidFill>
                  <a:srgbClr val="00B050"/>
                </a:solidFill>
                <a:latin typeface="+mj-lt"/>
              </a:rPr>
              <a:t>2. Kể một vài ứng dụng của phương pháp lọc và phương pháp cô cạn trong thực tế.</a:t>
            </a:r>
          </a:p>
        </p:txBody>
      </p:sp>
      <p:sp>
        <p:nvSpPr>
          <p:cNvPr id="8" name="Rectangle 7"/>
          <p:cNvSpPr/>
          <p:nvPr/>
        </p:nvSpPr>
        <p:spPr>
          <a:xfrm>
            <a:off x="343587" y="3517096"/>
            <a:ext cx="11318091" cy="1047210"/>
          </a:xfrm>
          <a:prstGeom prst="rect">
            <a:avLst/>
          </a:prstGeom>
        </p:spPr>
        <p:txBody>
          <a:bodyPr wrap="square">
            <a:spAutoFit/>
          </a:bodyPr>
          <a:lstStyle/>
          <a:p>
            <a:pPr>
              <a:lnSpc>
                <a:spcPct val="150000"/>
              </a:lnSpc>
            </a:pPr>
            <a:r>
              <a:rPr lang="vi-VN" sz="2200" dirty="0" smtClean="0">
                <a:solidFill>
                  <a:srgbClr val="FF00FF"/>
                </a:solidFill>
                <a:latin typeface="+mj-lt"/>
              </a:rPr>
              <a:t>3</a:t>
            </a:r>
            <a:r>
              <a:rPr lang="vi-VN" sz="2200" dirty="0">
                <a:solidFill>
                  <a:srgbClr val="FF00FF"/>
                </a:solidFill>
                <a:latin typeface="+mj-lt"/>
              </a:rPr>
              <a:t>. Em có biết để làm sạch nước bể bơi, ngoài biện pháp dùng hóa chất người ta còn dùng biện pháp nào khác mà không sử dụng hoá chất?</a:t>
            </a:r>
          </a:p>
        </p:txBody>
      </p:sp>
      <p:sp>
        <p:nvSpPr>
          <p:cNvPr id="9" name="Rectangle 8"/>
          <p:cNvSpPr/>
          <p:nvPr/>
        </p:nvSpPr>
        <p:spPr>
          <a:xfrm>
            <a:off x="343589" y="4698058"/>
            <a:ext cx="11318091" cy="1047210"/>
          </a:xfrm>
          <a:prstGeom prst="rect">
            <a:avLst/>
          </a:prstGeom>
        </p:spPr>
        <p:txBody>
          <a:bodyPr wrap="square">
            <a:spAutoFit/>
          </a:bodyPr>
          <a:lstStyle/>
          <a:p>
            <a:pPr>
              <a:lnSpc>
                <a:spcPct val="150000"/>
              </a:lnSpc>
            </a:pPr>
            <a:r>
              <a:rPr lang="vi-VN" sz="2200" dirty="0">
                <a:solidFill>
                  <a:srgbClr val="CC3300"/>
                </a:solidFill>
                <a:latin typeface="+mj-lt"/>
              </a:rPr>
              <a:t>4. Có một hỗn hợp gồm muối ăn và cát. Em hãy đề xuất cách tách riêng từng chất ra khỏi hỗn hợp. Em sử dụng dược cách làm trên dựa vào sự khác nhau nào về tính chất giữa chúng?</a:t>
            </a:r>
            <a:endParaRPr lang="vi-VN" sz="2200" dirty="0">
              <a:solidFill>
                <a:srgbClr val="CC3300"/>
              </a:solidFill>
              <a:latin typeface="+mj-lt"/>
            </a:endParaRPr>
          </a:p>
        </p:txBody>
      </p:sp>
    </p:spTree>
    <p:extLst>
      <p:ext uri="{BB962C8B-B14F-4D97-AF65-F5344CB8AC3E}">
        <p14:creationId xmlns:p14="http://schemas.microsoft.com/office/powerpoint/2010/main" val="314272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723</Words>
  <Application>Microsoft Office PowerPoint</Application>
  <PresentationFormat>Widescreen</PresentationFormat>
  <Paragraphs>65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Wingdings</vt:lpstr>
      <vt:lpstr>Office Theme</vt:lpstr>
      <vt:lpstr>BÀI 16</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cp:revision>
  <dcterms:created xsi:type="dcterms:W3CDTF">2021-07-29T03:56:29Z</dcterms:created>
  <dcterms:modified xsi:type="dcterms:W3CDTF">2021-07-29T07:28:34Z</dcterms:modified>
</cp:coreProperties>
</file>